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2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8" Type="http://schemas.openxmlformats.org/officeDocument/2006/relationships/theme" Target="theme/theme1.xml" />
  <Relationship Id="rId7" Type="http://schemas.openxmlformats.org/officeDocument/2006/relationships/viewProps" Target="viewProps.xml" />
  <Relationship Id="rId1" Type="http://schemas.openxmlformats.org/officeDocument/2006/relationships/slideMaster" Target="slideMasters/slideMaster1.xml" />
  <Relationship Id="rId6" Type="http://schemas.openxmlformats.org/officeDocument/2006/relationships/presProps" Target="presProps.xml" />
  <Relationship Id="rId5" Type="http://schemas.openxmlformats.org/officeDocument/2006/relationships/notesMaster" Target="notesMasters/notesMaster1.xml" />
  <Relationship Id="rId9" Type="http://schemas.openxmlformats.org/officeDocument/2006/relationships/tableStyles" Target="tableStyle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296A1-5C54-48B5-852C-D1FA6C865B6F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4C629-C40B-4684-9B77-FE45DFF07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39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14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99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38450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7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0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3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5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5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9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6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0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170A-2B91-4B72-BADD-DAD8264E9DF8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9879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E170A-2B91-4B72-BADD-DAD8264E9DF8}" type="datetimeFigureOut">
              <a:rPr lang="en-US" smtClean="0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E0B65-2342-4284-BEDA-2C0E4B523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hyperlink" Target="mailto:mtuchman@lplegal.com" TargetMode="External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4" Type="http://schemas.openxmlformats.org/officeDocument/2006/relationships/image" Target="../media/image1.png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2017 Tax Reform Proposals</a:t>
            </a:r>
            <a:br>
              <a:rPr lang="en-US" dirty="0" smtClean="0"/>
            </a:br>
            <a:r>
              <a:rPr lang="en-US" dirty="0" smtClean="0"/>
              <a:t>-- Select Attributes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/>
              <a:t>Michael J. Tuchman</a:t>
            </a:r>
          </a:p>
          <a:p>
            <a:r>
              <a:rPr lang="en-US" sz="1800" dirty="0"/>
              <a:t>312.476.7550</a:t>
            </a:r>
          </a:p>
          <a:p>
            <a:r>
              <a:rPr lang="en-US" sz="1800" u="sng" dirty="0">
                <a:hlinkClick r:id="rId3"/>
              </a:rPr>
              <a:t>mtuchman@lplegal.com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nal LP logo-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118264"/>
            <a:ext cx="2078990" cy="4000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304800"/>
            <a:ext cx="8382000" cy="6172200"/>
          </a:xfrm>
          <a:prstGeom prst="rect">
            <a:avLst/>
          </a:prstGeom>
          <a:noFill/>
          <a:ln w="47625">
            <a:solidFill>
              <a:srgbClr val="BF2E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0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2017 TAX REFORM PROPOSALS – SELECT ATTRIBUTES</a:t>
            </a:r>
            <a:endParaRPr lang="en-US" sz="2400" dirty="0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4410075" y="682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344163"/>
              </p:ext>
            </p:extLst>
          </p:nvPr>
        </p:nvGraphicFramePr>
        <p:xfrm>
          <a:off x="457200" y="1066800"/>
          <a:ext cx="8229600" cy="47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ATTRIBUTE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TRUMP </a:t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TAX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PLAN</a:t>
                      </a:r>
                      <a:r>
                        <a:rPr lang="en-US" sz="1400" b="1" baseline="30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HOUSE REPUBLICAN </a:t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TAX REFORM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PLAN</a:t>
                      </a:r>
                      <a:r>
                        <a:rPr lang="en-US" sz="1400" b="1" baseline="30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Ordinary Rates (individual)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Max 33% (over $225k joint). Earlier Trump proposal at 25%.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Max 33% (over $441k joint).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Capital Gain/Dividend Rate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Max 20%.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50% exclusion (only half is taxed – 16.5% effective rate).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Business Income Tax Rate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New 15% corporate rate (now 35%).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The 15%  rate would also apply to all business income from sole proprietorships and pass-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throughs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. For “small businesses,” the 15% tax is “</a:t>
                      </a:r>
                      <a:r>
                        <a:rPr lang="en-US" sz="1100" i="1" dirty="0">
                          <a:effectLst/>
                          <a:latin typeface="Times New Roman"/>
                          <a:ea typeface="Times New Roman"/>
                        </a:rPr>
                        <a:t>in lieu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” of individual taxes. Otherwise it appears that distributed income will also be taxed at the 20% dividend rate (a combined  35% rate). 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Would real estate be a pass-through business? Unclear.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New 20% corporate rate (now 35%).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Tax “active” business income from pass-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throughs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 at a maximum rate of 25%. This appears to be a true “</a:t>
                      </a:r>
                      <a:r>
                        <a:rPr lang="en-US" sz="1100" i="1" dirty="0">
                          <a:effectLst/>
                          <a:latin typeface="Times New Roman"/>
                          <a:ea typeface="Times New Roman"/>
                        </a:rPr>
                        <a:t>in lieu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” tax. There would be a reasonable compensation requirement for business income to identify the compensation component of business income that should be taxed at ordinary rates.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Would real estate be an active pass-through business? Unclear.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Taxes Repealed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3.8% investment income surtax (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ACA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).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AMT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 (individual / corporate).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3.8% investment income surtax (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ACA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). Also repeals the 0.9% Medicare surtax.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AMT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 (individual / corporate).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Carried Interests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Taxed at ordinary rates (33%), but PE and hedge could qualify such income at the 15% rate on pass-through business income. Lack of clarity. Unclear generally, and unclear impact on real estate specifically.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Varying provisions. None most recently. But note the small delta between new active business pass-through income rate (25%) and current capital gains tax rate (20%) eliminates much of the incentive for gaming.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57200" y="6019800"/>
            <a:ext cx="4114800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</a:t>
            </a:r>
          </a:p>
          <a:p>
            <a:r>
              <a:rPr lang="en-US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October 2016.  Proposals have varied dramatically over time.</a:t>
            </a:r>
            <a:b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July 2016.  Proposals have varied dramatically over time</a:t>
            </a:r>
            <a:r>
              <a:rPr lang="en-US" sz="1000" dirty="0" smtClean="0"/>
              <a:t>.</a:t>
            </a:r>
            <a:endParaRPr lang="en-US" sz="1000" baseline="30000" dirty="0"/>
          </a:p>
        </p:txBody>
      </p:sp>
      <p:pic>
        <p:nvPicPr>
          <p:cNvPr id="26" name="Picture 25" descr="final LP logo-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147590"/>
            <a:ext cx="2078990" cy="400050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545962"/>
              </p:ext>
            </p:extLst>
          </p:nvPr>
        </p:nvGraphicFramePr>
        <p:xfrm>
          <a:off x="457200" y="533400"/>
          <a:ext cx="8229600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15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ATTRIBUTE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TRUMP </a:t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TAX PLAN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HOUSE REPUBLICAN </a:t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TAX REFORM PLAN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80167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Other Attributes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Eliminate/cap business interest deductions.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Increased business expensing in lieu of depreciation.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Elimination of many corporate tax expenditures (incentives).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Increased individual standard deduction (to $30k joint).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Limits itemized deductions other than mortgage interest and charitable contributions.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1031?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Eliminate business interest deductions.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Increased business expensing in lieu of depreciation.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Elimination of many corporate tax expenditures (incentives).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Increased individual standard deduction (to $24k joint).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Eliminates itemized deductions other than mortgage interest and charitable contributions.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1031?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21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Wealth Transfer Taxes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Repeal. Deemed sale treatment on capital gains of certain large estates (over $10 million joint).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Repeal. Carry-over basis with limited step-up for modest estates.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3504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Tax Policy Center (Urban-Brookings Institute) Commentary on Trump Proposals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>
                          <a:effectLst/>
                          <a:latin typeface="Times New Roman"/>
                          <a:ea typeface="Times New Roman"/>
                        </a:rPr>
                        <a:t>TPC notes that numerous assumptions have been made as plan detail is lacking.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Average household income tax reduction $3k, but skewed to highest earners. Average for top fifth is $16k; top 1% is $214k. Increased number of households paying no tax at all. 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Reduced Federal revenues of $6.2 trillion over 10 years.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Substantial increases in deficits due to rate reductions ostensibly offset by increased tax revenues as a result of increased economic activity. 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Dramatic spending cuts needed to modulate deficit (projected to increase $7 trillion over 10 years even with additional tax revenues).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Subject to deficit/inflation/interest rate risks, a significant plus for economic activity.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" name="Picture 4" descr="final LP logo-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248400"/>
            <a:ext cx="2078990" cy="400050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7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617</Words>
  <Application>Microsoft Office PowerPoint</Application>
  <PresentationFormat>On-screen Show (4:3)</PresentationFormat>
  <Paragraphs>60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2017 Tax Reform Proposals -- Select Attributes</vt:lpstr>
      <vt:lpstr>2017 TAX REFORM PROPOSALS – SELECT ATTRIBUTES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